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23"/>
  </p:notesMasterIdLst>
  <p:handoutMasterIdLst>
    <p:handoutMasterId r:id="rId24"/>
  </p:handoutMasterIdLst>
  <p:sldIdLst>
    <p:sldId id="748" r:id="rId2"/>
    <p:sldId id="736" r:id="rId3"/>
    <p:sldId id="811" r:id="rId4"/>
    <p:sldId id="822" r:id="rId5"/>
    <p:sldId id="737" r:id="rId6"/>
    <p:sldId id="1623" r:id="rId7"/>
    <p:sldId id="754" r:id="rId8"/>
    <p:sldId id="753" r:id="rId9"/>
    <p:sldId id="718" r:id="rId10"/>
    <p:sldId id="1624" r:id="rId11"/>
    <p:sldId id="787" r:id="rId12"/>
    <p:sldId id="964" r:id="rId13"/>
    <p:sldId id="1066" r:id="rId14"/>
    <p:sldId id="814" r:id="rId15"/>
    <p:sldId id="1160" r:id="rId16"/>
    <p:sldId id="808" r:id="rId17"/>
    <p:sldId id="1050" r:id="rId18"/>
    <p:sldId id="1198" r:id="rId19"/>
    <p:sldId id="784" r:id="rId20"/>
    <p:sldId id="1327" r:id="rId21"/>
    <p:sldId id="810" r:id="rId22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1"/>
    <p:restoredTop sz="91293"/>
  </p:normalViewPr>
  <p:slideViewPr>
    <p:cSldViewPr>
      <p:cViewPr varScale="1">
        <p:scale>
          <a:sx n="116" d="100"/>
          <a:sy n="116" d="100"/>
        </p:scale>
        <p:origin x="2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9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309978768577506E-2"/>
          <c:y val="8.5585585585585627E-2"/>
          <c:w val="0.54572993031043515"/>
          <c:h val="0.752252252252252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Two-Way DL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1ED2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Sheet1!$B$2:$M$2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49</c:v>
                </c:pt>
                <c:pt idx="7">
                  <c:v>54</c:v>
                </c:pt>
                <c:pt idx="8">
                  <c:v>56</c:v>
                </c:pt>
                <c:pt idx="9">
                  <c:v>58</c:v>
                </c:pt>
                <c:pt idx="10">
                  <c:v>59</c:v>
                </c:pt>
                <c:pt idx="11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B9-D54A-903E-9602953ED30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One-Way DL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DD2D32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Sheet1!$B$3:$M$3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39</c:v>
                </c:pt>
                <c:pt idx="5">
                  <c:v>43</c:v>
                </c:pt>
                <c:pt idx="6">
                  <c:v>46</c:v>
                </c:pt>
                <c:pt idx="7">
                  <c:v>49</c:v>
                </c:pt>
                <c:pt idx="8">
                  <c:v>51</c:v>
                </c:pt>
                <c:pt idx="9">
                  <c:v>52</c:v>
                </c:pt>
                <c:pt idx="10">
                  <c:v>53</c:v>
                </c:pt>
                <c:pt idx="11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B9-D54A-903E-9602953ED30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Early Exit BE + Content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66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Sheet1!$B$4:$M$4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36</c:v>
                </c:pt>
                <c:pt idx="5">
                  <c:v>37</c:v>
                </c:pt>
                <c:pt idx="6">
                  <c:v>38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B9-D54A-903E-9602953ED30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Early-Exit + Trad.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F58C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Sheet1!$B$5:$M$5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37</c:v>
                </c:pt>
                <c:pt idx="6">
                  <c:v>37</c:v>
                </c:pt>
                <c:pt idx="7">
                  <c:v>38</c:v>
                </c:pt>
                <c:pt idx="8">
                  <c:v>37</c:v>
                </c:pt>
                <c:pt idx="9">
                  <c:v>37</c:v>
                </c:pt>
                <c:pt idx="10">
                  <c:v>36</c:v>
                </c:pt>
                <c:pt idx="11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B9-D54A-903E-9602953ED30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Content-Based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00FF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Sheet1!$B$6:$M$6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37</c:v>
                </c:pt>
                <c:pt idx="6">
                  <c:v>37</c:v>
                </c:pt>
                <c:pt idx="7">
                  <c:v>37</c:v>
                </c:pt>
                <c:pt idx="8">
                  <c:v>36</c:v>
                </c:pt>
                <c:pt idx="9">
                  <c:v>36</c:v>
                </c:pt>
                <c:pt idx="10">
                  <c:v>35</c:v>
                </c:pt>
                <c:pt idx="11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AB9-D54A-903E-9602953ED30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ESL Pullout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D6C9EA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Sheet1!$B$7:$M$7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36</c:v>
                </c:pt>
                <c:pt idx="6">
                  <c:v>35</c:v>
                </c:pt>
                <c:pt idx="7">
                  <c:v>35</c:v>
                </c:pt>
                <c:pt idx="8">
                  <c:v>32</c:v>
                </c:pt>
                <c:pt idx="9">
                  <c:v>30</c:v>
                </c:pt>
                <c:pt idx="10">
                  <c:v>27</c:v>
                </c:pt>
                <c:pt idx="11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AB9-D54A-903E-9602953ED30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No Services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00ABEA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Sheet1!$B$8:$M$8</c:f>
              <c:numCache>
                <c:formatCode>General</c:formatCode>
                <c:ptCount val="12"/>
                <c:pt idx="4">
                  <c:v>34</c:v>
                </c:pt>
                <c:pt idx="5">
                  <c:v>32</c:v>
                </c:pt>
                <c:pt idx="6">
                  <c:v>29</c:v>
                </c:pt>
                <c:pt idx="7">
                  <c:v>26</c:v>
                </c:pt>
                <c:pt idx="8">
                  <c:v>28</c:v>
                </c:pt>
                <c:pt idx="9">
                  <c:v>24</c:v>
                </c:pt>
                <c:pt idx="10">
                  <c:v>22</c:v>
                </c:pt>
                <c:pt idx="1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AB9-D54A-903E-9602953ED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080928"/>
        <c:axId val="1"/>
      </c:lineChart>
      <c:catAx>
        <c:axId val="51208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73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506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732">
              <a:solidFill>
                <a:srgbClr val="FFFFFF"/>
              </a:solidFill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73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506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512080928"/>
        <c:crosses val="autoZero"/>
        <c:crossBetween val="midCat"/>
      </c:valAx>
      <c:spPr>
        <a:noFill/>
        <a:ln w="2927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666637175970989"/>
          <c:y val="5.2368453943257093E-2"/>
          <c:w val="0.32098734849155086"/>
          <c:h val="0.89526452050636529"/>
        </c:manualLayout>
      </c:layout>
      <c:overlay val="0"/>
      <c:spPr>
        <a:noFill/>
        <a:ln w="732">
          <a:solidFill>
            <a:srgbClr val="FFFFFF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FFFFFF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732">
      <a:solidFill>
        <a:srgbClr val="3FB8CD"/>
      </a:solidFill>
      <a:prstDash val="solid"/>
    </a:ln>
  </c:spPr>
  <c:txPr>
    <a:bodyPr/>
    <a:lstStyle/>
    <a:p>
      <a:pPr>
        <a:defRPr sz="506" b="1" i="0" u="none" strike="noStrike" baseline="0">
          <a:solidFill>
            <a:srgbClr val="FFFFFF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F73DDEC-0B00-9E4B-9A7A-EC12BD2A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x-none" sz="1200">
                <a:latin typeface="Times New Roman" charset="0"/>
              </a:rPr>
              <a:t>Page </a:t>
            </a:r>
            <a:fld id="{85E8C1C9-A09C-7046-9C2D-E0020EC64BFD}" type="slidenum">
              <a:rPr lang="en-US" altLang="x-none" sz="1200" smtClean="0">
                <a:latin typeface="Times New Roman" charset="0"/>
              </a:rPr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x-none" sz="120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AF0A86C-1159-9545-ABA4-4CA98B76B9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C933407-6246-A348-8398-FB6686F28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x-none" sz="1200">
                <a:latin typeface="Times New Roman" charset="0"/>
              </a:rPr>
              <a:t>Page </a:t>
            </a:r>
            <a:fld id="{D3B95399-DC9D-7D43-B502-A7B0DC985415}" type="slidenum">
              <a:rPr lang="en-US" altLang="x-none" sz="1200" smtClean="0">
                <a:latin typeface="Times New Roman" charset="0"/>
              </a:rPr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E80F76B-C54F-CD45-A027-B1BA0A95F42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60888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87EF3A9-AD3E-C149-AEE1-B34E80507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997B601-F570-0445-BFC2-C7DACA91E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A628E50-DB6F-6644-81B0-DAD5CF0F1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D42B1D8A-D075-EA41-9757-7B97FDF97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08DB0F67-ECDD-274A-8A1A-950E979EC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31FF4894-66A2-7746-9877-2D1C3DDE5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1A6A7A1C-B9F8-1744-A553-720AD2CAD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35317711-9524-FD4D-ACB9-E7A68C74B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26">
            <a:extLst>
              <a:ext uri="{FF2B5EF4-FFF2-40B4-BE49-F238E27FC236}">
                <a16:creationId xmlns:a16="http://schemas.microsoft.com/office/drawing/2014/main" id="{4129F11E-253B-1A49-8342-9CB84A8F1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5058" name="Rectangle 1027">
            <a:extLst>
              <a:ext uri="{FF2B5EF4-FFF2-40B4-BE49-F238E27FC236}">
                <a16:creationId xmlns:a16="http://schemas.microsoft.com/office/drawing/2014/main" id="{7928C683-E6A7-4F48-AF2F-DF8061F86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26">
            <a:extLst>
              <a:ext uri="{FF2B5EF4-FFF2-40B4-BE49-F238E27FC236}">
                <a16:creationId xmlns:a16="http://schemas.microsoft.com/office/drawing/2014/main" id="{6CA038D0-4A47-D747-AA73-ECFBA293D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7106" name="Rectangle 1027">
            <a:extLst>
              <a:ext uri="{FF2B5EF4-FFF2-40B4-BE49-F238E27FC236}">
                <a16:creationId xmlns:a16="http://schemas.microsoft.com/office/drawing/2014/main" id="{09740EAA-0043-8C43-BB80-D02FC6D7C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EBF07E40-387D-2C4B-AC14-AFA6206F7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76CB92C2-BD10-F64D-91F6-F0E3F4140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6" tIns="44444" rIns="90476" bIns="44444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DB30D8A2-EE44-704B-9CA4-5A84337AD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B50B69B1-A43B-E244-83FE-054427CED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6" tIns="44444" rIns="90476" bIns="44444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AF1270E-D8C6-8E45-8A5E-C32FB99954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8C2DB2A1-555E-614A-B99A-C9637930390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CC6D36E-8FAC-CB49-B53E-1C1E40525DA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C609CB6-6C8F-704B-983A-A24E561F2D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CAB6341-9D07-414E-87CD-01148F3053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FC5D58F-CA2E-2846-B5DC-ECCDA023B8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D8372BD-1858-4F48-83F6-8A8B99E853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7B76365E-1325-4940-999B-32EDA38348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B4636FA2-EACC-FE47-B29D-D7388B9189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17 h 1906"/>
                <a:gd name="T4" fmla="*/ 5959 w 5740"/>
                <a:gd name="T5" fmla="*/ 817 h 1906"/>
                <a:gd name="T6" fmla="*/ 59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46B4431-F799-A14E-AB67-61E114A68F6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7B5ABB2-7968-DB4A-968C-E925DC22A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E7D7CF9-0983-8146-92C3-3D4F1812F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9C14-2CC2-744B-81BD-68884F3456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566135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DFD915-6B73-A04D-8AB1-4E8469D71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A64CA8C-44B7-D54F-AA26-4F973FED18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C84B-9A76-3B42-A4A9-2F73A79A3D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2BB7C4F-DE23-3544-B103-89B278DBB4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70092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BA7B99-7B4E-F64D-B0F9-DC476C720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A6570A-2C52-DD4B-ACBC-4499A0C7D2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CC9E4-7692-4649-8B1C-EC8B54061B9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DE5EECC-A30B-434D-AC7A-5EA87027E5D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1776225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7FFEA2B-80CC-454C-ABEE-11652E47E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27E955-AA5D-F344-A7C4-0AB7776C43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A19D-89E0-EE42-941E-78FC2C7DA6F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547409A-68F3-F448-A588-65F05E5E74F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3568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53E460-26FF-794A-AB08-F21A38A6F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E63A20-AEBF-F44A-A6FA-A5BE1B6126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EFDD-91CC-084F-A526-9FF576C0356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3B85D82-3006-4F4F-B7E3-A0E3456CBD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400611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69EAB46-4D5F-0B46-846A-68C6C110EA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7E8D35-2F00-304E-A8D8-BD269C7933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6593A-D60C-DB48-9A5E-14719E3CD57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6D2281D-518B-F548-8D2A-CEE409937F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982538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4F6A30-CB3C-4E43-8A64-2BF270941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3967B37-65AF-844A-82F1-F86136AC9A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B5AC-4D27-F449-9BAC-DA4419C3D01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B0802D7-C444-DD49-9759-5B16FC1C1F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32239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89499CD-203E-D745-83FF-51B30D971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B4C46C-90AE-804E-82F9-4D1CB18AB1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96E88-DE75-CA40-838A-024F8D4DF4F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9EFD327-18B1-7B47-B524-464963CEFB0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317435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89351B-D2B8-3D43-BECB-B20983D63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B674AAC-6A54-104C-A0F5-0CEBB1CB94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294D5-71BB-6246-B944-5B504F076F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FB4CDAE-572E-3745-95FE-7D18118E193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955766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23698CE-5B6D-E24F-AE79-0BD6A22F1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178F85-F229-9245-9ADD-9D8B1A4B3F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B619-F47B-8C48-892D-A4E0B883743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F39DAF63-B391-8447-A4C3-CB934DEEC87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9919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CB6816-3D03-314F-984A-79077E4839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A725F2-4F0C-BD42-ABAD-16314FA55A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04616-12E3-1E4C-8C4A-1D23E3FBBBF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F6F6CC9-3B47-0D4E-BCD9-A1698D6D521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8499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5A7C6E-1E8D-2549-B514-9DED732AA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A2CF87-1238-D64C-9664-5855AE0E6D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B9C84-CC29-C24A-BC16-A0136DE30A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C8C8951-3C97-8846-AD41-2B6770060E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860460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AE1411-FA4B-8E42-AFED-9B9BDE32A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E40026-32D9-AD48-8A88-40CEAF2C8B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52892-939B-0E41-BF76-F46AAC2812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D4859D4-462D-DF4D-8DDA-EB282603653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54203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45A5C72-D20E-9546-942F-281708D32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5DCC9FC-52F5-C641-B6D0-AB6561268E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5F343-4821-9E41-8030-A59342B0DF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030E581-B928-9F41-AB9B-3CFBD38D58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876842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B13D6-8E41-F64B-9973-FA8B3B0EC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E5CB97-D033-474D-B426-3906417C32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3BDB-D560-9040-9D60-CDCC119849A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8615CFA-2E8F-DA4F-AA82-B02388E81A6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01206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EC9A122-6468-D247-A871-5FCD0465B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78124FE-F1A2-3042-85D0-3C012BD88D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2D871-8838-7D47-8C4A-1316CBD7804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C9958EB-497F-7A42-9A27-E5124B81535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3095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DA0A58-CF4C-BD4A-BF1C-D0EF117AF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A5A41C-D197-604A-B6BD-DE329912CC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3082-9260-394A-B174-BE83350EBD6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EF0D9CB-07BC-7049-BE72-DED2AE8F85E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507731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891635C-C333-3844-8F50-13AAF9BC8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D63ED9-4ACA-6F47-A2E8-4FE91CE884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1459-FF29-5D40-B8A6-5C633B699D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6045AE5-35B8-8E49-84AC-2DBC0F6DFDC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5296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>
            <a:extLst>
              <a:ext uri="{FF2B5EF4-FFF2-40B4-BE49-F238E27FC236}">
                <a16:creationId xmlns:a16="http://schemas.microsoft.com/office/drawing/2014/main" id="{82F79D9C-8C9E-1D46-A138-B78AABF2B3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5059" name="Rectangle 3">
            <a:extLst>
              <a:ext uri="{FF2B5EF4-FFF2-40B4-BE49-F238E27FC236}">
                <a16:creationId xmlns:a16="http://schemas.microsoft.com/office/drawing/2014/main" id="{034A0924-97EB-D848-8243-A31898962A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EB606D6-72FA-634C-9249-7A19BC136F2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CEA9B563-C43B-274B-B6EC-6B1FE1C8D8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F911593B-04E9-A945-B513-763FA2D8499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85062" name="Freeform 6">
                <a:extLst>
                  <a:ext uri="{FF2B5EF4-FFF2-40B4-BE49-F238E27FC236}">
                    <a16:creationId xmlns:a16="http://schemas.microsoft.com/office/drawing/2014/main" id="{24209E19-1AB6-7249-A3ED-0EFE6E055C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685063" name="Freeform 7">
                <a:extLst>
                  <a:ext uri="{FF2B5EF4-FFF2-40B4-BE49-F238E27FC236}">
                    <a16:creationId xmlns:a16="http://schemas.microsoft.com/office/drawing/2014/main" id="{BF01EB04-F434-5748-900B-81A02216CC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685064" name="Freeform 8">
                <a:extLst>
                  <a:ext uri="{FF2B5EF4-FFF2-40B4-BE49-F238E27FC236}">
                    <a16:creationId xmlns:a16="http://schemas.microsoft.com/office/drawing/2014/main" id="{347ACC5B-E275-0046-ADBB-EE650E5DE4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A7135F96-032A-4846-9025-B04475751C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066" name="Freeform 10">
                <a:extLst>
                  <a:ext uri="{FF2B5EF4-FFF2-40B4-BE49-F238E27FC236}">
                    <a16:creationId xmlns:a16="http://schemas.microsoft.com/office/drawing/2014/main" id="{143D7896-299C-8C44-B53E-0E29B0E2753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</p:grpSp>
        <p:sp>
          <p:nvSpPr>
            <p:cNvPr id="685067" name="Freeform 11">
              <a:extLst>
                <a:ext uri="{FF2B5EF4-FFF2-40B4-BE49-F238E27FC236}">
                  <a16:creationId xmlns:a16="http://schemas.microsoft.com/office/drawing/2014/main" id="{7E9004F5-CEA8-FA46-868B-762B5B0238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9FFA935A-06CF-E04C-80C2-987DEE05A1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17 h 1906"/>
                <a:gd name="T4" fmla="*/ 5959 w 5740"/>
                <a:gd name="T5" fmla="*/ 817 h 1906"/>
                <a:gd name="T6" fmla="*/ 59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5069" name="Rectangle 13">
            <a:extLst>
              <a:ext uri="{FF2B5EF4-FFF2-40B4-BE49-F238E27FC236}">
                <a16:creationId xmlns:a16="http://schemas.microsoft.com/office/drawing/2014/main" id="{0F8143D4-EEA6-5243-9BCE-E8AAAB44111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5070" name="Rectangle 14">
            <a:extLst>
              <a:ext uri="{FF2B5EF4-FFF2-40B4-BE49-F238E27FC236}">
                <a16:creationId xmlns:a16="http://schemas.microsoft.com/office/drawing/2014/main" id="{5F733E9C-A255-9D4D-B0E1-578870DAE5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x-none"/>
              <a:t>Copyright © 2018-Dual Language Training Institute. All Rights Reserved.</a:t>
            </a:r>
          </a:p>
        </p:txBody>
      </p:sp>
      <p:sp>
        <p:nvSpPr>
          <p:cNvPr id="685071" name="Rectangle 15">
            <a:extLst>
              <a:ext uri="{FF2B5EF4-FFF2-40B4-BE49-F238E27FC236}">
                <a16:creationId xmlns:a16="http://schemas.microsoft.com/office/drawing/2014/main" id="{883B345F-FB57-B046-B396-5953A9F7D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183" r:id="rId18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69" grpId="0"/>
      <p:bldP spid="6850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>
            <a:extLst>
              <a:ext uri="{FF2B5EF4-FFF2-40B4-BE49-F238E27FC236}">
                <a16:creationId xmlns:a16="http://schemas.microsoft.com/office/drawing/2014/main" id="{21A049A9-D80C-B84E-88C5-E1AD7DAE17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762000"/>
            <a:ext cx="8305800" cy="1219200"/>
          </a:xfrm>
          <a:ln w="38100">
            <a:solidFill>
              <a:srgbClr val="B9252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x-none" sz="32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Gómez &amp; Gómez Dual Language Program</a:t>
            </a:r>
            <a:br>
              <a:rPr lang="en-US" altLang="x-none" sz="24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32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Gómez &amp; Gómez </a:t>
            </a:r>
            <a:r>
              <a:rPr lang="en-US" altLang="x-none" sz="3200" i="1" dirty="0" err="1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32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3200" i="1" dirty="0" err="1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32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</a:t>
            </a:r>
          </a:p>
        </p:txBody>
      </p:sp>
      <p:sp>
        <p:nvSpPr>
          <p:cNvPr id="763907" name="Rectangle 3">
            <a:extLst>
              <a:ext uri="{FF2B5EF4-FFF2-40B4-BE49-F238E27FC236}">
                <a16:creationId xmlns:a16="http://schemas.microsoft.com/office/drawing/2014/main" id="{49D5207E-260B-E34B-A90C-084BF91ADC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8229600" cy="3657600"/>
          </a:xfrm>
          <a:ln w="28575">
            <a:solidFill>
              <a:srgbClr val="B9252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7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36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Dual Language Training Institute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6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6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40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Parent Meeting / </a:t>
            </a:r>
            <a:r>
              <a:rPr lang="en-US" altLang="x-none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Junta de padres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18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9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9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2018 - 2019</a:t>
            </a:r>
          </a:p>
        </p:txBody>
      </p:sp>
      <p:sp>
        <p:nvSpPr>
          <p:cNvPr id="22531" name="Footer Placeholder 1">
            <a:extLst>
              <a:ext uri="{FF2B5EF4-FFF2-40B4-BE49-F238E27FC236}">
                <a16:creationId xmlns:a16="http://schemas.microsoft.com/office/drawing/2014/main" id="{3626021E-6139-554B-920C-9E53DBB4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22532" name="Slide Number Placeholder 2">
            <a:extLst>
              <a:ext uri="{FF2B5EF4-FFF2-40B4-BE49-F238E27FC236}">
                <a16:creationId xmlns:a16="http://schemas.microsoft.com/office/drawing/2014/main" id="{9882D13C-F2CC-1549-9C2B-62344253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630362-7410-EF40-B762-5575E2AD90AB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3">
            <a:extLst>
              <a:ext uri="{FF2B5EF4-FFF2-40B4-BE49-F238E27FC236}">
                <a16:creationId xmlns:a16="http://schemas.microsoft.com/office/drawing/2014/main" id="{16394610-1363-E040-8D39-4162E60B9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686800" cy="4572000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Arriba de 1.2 million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estudiantes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se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han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servido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con el 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 &amp; G </a:t>
            </a:r>
            <a:r>
              <a:rPr lang="en-US" sz="24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ultimos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10 years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Any given year, the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G &amp; G DLE Program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1"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is used in over 6000 classrooms &amp; for over 120,000 students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cualquier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año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, el 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 &amp; G </a:t>
            </a:r>
            <a:r>
              <a:rPr lang="en-US" sz="24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1"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se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usa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mas de 6000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salones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y para mas de 120,000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estudiantes</a:t>
            </a:r>
            <a:endParaRPr lang="en-US" sz="24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If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G &amp; G DLE Program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made a life-changing difference for only 1%, this equals to 20,000 lives!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¡Si el 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 &amp; G </a:t>
            </a:r>
            <a:r>
              <a:rPr lang="en-US" sz="24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hace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cambio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vida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para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solamente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1%,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biene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siendo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20,000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vidas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</p:txBody>
      </p:sp>
      <p:sp>
        <p:nvSpPr>
          <p:cNvPr id="46082" name="Slide Number Placeholder 2">
            <a:extLst>
              <a:ext uri="{FF2B5EF4-FFF2-40B4-BE49-F238E27FC236}">
                <a16:creationId xmlns:a16="http://schemas.microsoft.com/office/drawing/2014/main" id="{D81CB4DF-F78B-3C40-8B20-CA4D65ACDB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D67D970-2D50-3F48-9E08-52479D859019}" type="slidenum">
              <a:rPr lang="en-US" altLang="en-US" smtClean="0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Footer Placeholder 1">
            <a:extLst>
              <a:ext uri="{FF2B5EF4-FFF2-40B4-BE49-F238E27FC236}">
                <a16:creationId xmlns:a16="http://schemas.microsoft.com/office/drawing/2014/main" id="{9862FF76-43C7-5649-89D1-CAB7A235A73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DD53CA5B-CDB8-7940-ACB1-315B16EA5AD0}"/>
              </a:ext>
            </a:extLst>
          </p:cNvPr>
          <p:cNvSpPr txBox="1">
            <a:spLocks/>
          </p:cNvSpPr>
          <p:nvPr/>
        </p:nvSpPr>
        <p:spPr bwMode="auto">
          <a:xfrm>
            <a:off x="381000" y="563563"/>
            <a:ext cx="8305800" cy="10366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400" i="1" kern="0" dirty="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 of Gómez &amp; Gómez DLE Program</a:t>
            </a:r>
          </a:p>
          <a:p>
            <a:pPr>
              <a:defRPr/>
            </a:pP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Impacto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del Gómez &amp; Gómez </a:t>
            </a: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Programa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Dual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1C6D82CC-88FC-1249-83B6-63C1AB75F1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562600" y="6356350"/>
            <a:ext cx="3122613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5278239F-2E0A-8745-8F47-90E0D2FD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925182BA-77CF-5A46-8358-BBD19FA6FD6F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84427E45-DEC4-8242-AD1F-5CD5BF88FE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04800"/>
            <a:ext cx="7543800" cy="990600"/>
          </a:xfrm>
          <a:ln w="38100">
            <a:solidFill>
              <a:srgbClr val="B9252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23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Elements of Gómez &amp; Gómez</a:t>
            </a:r>
            <a:br>
              <a:rPr lang="en-US" altLang="x-none" sz="23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23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Dual Language Enrichment Classroom</a:t>
            </a:r>
            <a:br>
              <a:rPr lang="en-US" altLang="x-none" sz="23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23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**</a:t>
            </a:r>
            <a:r>
              <a:rPr lang="en-US" altLang="x-none" sz="230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Classroom Labels**</a:t>
            </a:r>
          </a:p>
        </p:txBody>
      </p:sp>
      <p:pic>
        <p:nvPicPr>
          <p:cNvPr id="32772" name="Picture 6" descr="LABELS2.jpg">
            <a:extLst>
              <a:ext uri="{FF2B5EF4-FFF2-40B4-BE49-F238E27FC236}">
                <a16:creationId xmlns:a16="http://schemas.microsoft.com/office/drawing/2014/main" id="{0BDC95DB-66C7-3C4E-9F1E-E09B80350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oter Placeholder 2">
            <a:extLst>
              <a:ext uri="{FF2B5EF4-FFF2-40B4-BE49-F238E27FC236}">
                <a16:creationId xmlns:a16="http://schemas.microsoft.com/office/drawing/2014/main" id="{0CAF19DB-3F52-EB43-A943-B3AD79B8D1F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pic>
        <p:nvPicPr>
          <p:cNvPr id="48130" name="Picture 8">
            <a:extLst>
              <a:ext uri="{FF2B5EF4-FFF2-40B4-BE49-F238E27FC236}">
                <a16:creationId xmlns:a16="http://schemas.microsoft.com/office/drawing/2014/main" id="{8D0ACD37-786A-A642-A81C-677851E4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lide Number Placeholder 1">
            <a:extLst>
              <a:ext uri="{FF2B5EF4-FFF2-40B4-BE49-F238E27FC236}">
                <a16:creationId xmlns:a16="http://schemas.microsoft.com/office/drawing/2014/main" id="{11C3ECE1-2EAC-B64D-AB09-A5605D10B5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18413CD-13DF-BD40-98A2-FD49EE0D339F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7FC62FF8-7257-F949-A75D-87DF834D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Footer Placeholder 1">
            <a:extLst>
              <a:ext uri="{FF2B5EF4-FFF2-40B4-BE49-F238E27FC236}">
                <a16:creationId xmlns:a16="http://schemas.microsoft.com/office/drawing/2014/main" id="{618E5EE5-0C76-4647-A28B-84200344293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49155" name="Slide Number Placeholder 4">
            <a:extLst>
              <a:ext uri="{FF2B5EF4-FFF2-40B4-BE49-F238E27FC236}">
                <a16:creationId xmlns:a16="http://schemas.microsoft.com/office/drawing/2014/main" id="{0E439627-A05F-4547-ABC2-A70B89E226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1E54B21-05F2-B748-8081-424DF6348756}" type="slidenum">
              <a:rPr lang="en-US" altLang="en-US" smtClean="0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F6767FE-8BE4-6D41-97B2-7026C9CE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Footer Placeholder 1">
            <a:extLst>
              <a:ext uri="{FF2B5EF4-FFF2-40B4-BE49-F238E27FC236}">
                <a16:creationId xmlns:a16="http://schemas.microsoft.com/office/drawing/2014/main" id="{673B7850-557A-0C44-9C80-18873B9616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AE59C887-2448-7845-9E6D-00D96ABBDC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5583D4-43E6-EC49-B223-F540A13EA847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BA1C-6FDF-4F41-B714-D0277B947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5B6F4-C134-EC44-8740-A359D7F02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3F9EEC04-321A-3D4F-9F86-2DDD0FBB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66700"/>
            <a:ext cx="84201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2">
            <a:extLst>
              <a:ext uri="{FF2B5EF4-FFF2-40B4-BE49-F238E27FC236}">
                <a16:creationId xmlns:a16="http://schemas.microsoft.com/office/drawing/2014/main" id="{30011886-3E04-3B4D-B550-F70CE4519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E52D83-60BE-324D-BD84-EBC77C8A29A9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3EAE2A4A-3027-F64F-8E40-F54CEBF3A5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04800"/>
            <a:ext cx="7467600" cy="1066800"/>
          </a:xfrm>
          <a:ln w="38100">
            <a:solidFill>
              <a:srgbClr val="B9252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2800" i="1">
                <a:solidFill>
                  <a:srgbClr val="FFFF66"/>
                </a:solidFill>
                <a:latin typeface="Palatino Linotype" charset="0"/>
                <a:ea typeface="ＭＳ Ｐゴシック" charset="-128"/>
              </a:rPr>
              <a:t>Gómez &amp; Gómez DLE Classroom</a:t>
            </a:r>
            <a:br>
              <a:rPr lang="en-US" altLang="x-none" sz="2800" i="1">
                <a:solidFill>
                  <a:srgbClr val="FFFF66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2800" i="1">
                <a:solidFill>
                  <a:srgbClr val="FFFF66"/>
                </a:solidFill>
                <a:latin typeface="Palatino Linotype" charset="0"/>
                <a:ea typeface="ＭＳ Ｐゴシック" charset="-128"/>
              </a:rPr>
              <a:t> </a:t>
            </a:r>
            <a:r>
              <a:rPr lang="en-US" altLang="x-none" sz="280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Bilingual Pairs </a:t>
            </a:r>
            <a:r>
              <a:rPr lang="en-US" altLang="x-none" sz="2800">
                <a:solidFill>
                  <a:srgbClr val="FFFF66"/>
                </a:solidFill>
                <a:latin typeface="Palatino Linotype" charset="0"/>
                <a:ea typeface="ＭＳ Ｐゴシック" charset="-128"/>
              </a:rPr>
              <a:t>– </a:t>
            </a:r>
            <a:r>
              <a:rPr lang="es-ES_tradnl" altLang="x-none" sz="280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Pares </a:t>
            </a:r>
            <a:r>
              <a:rPr lang="en-US" altLang="x-none" sz="280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Bilingües </a:t>
            </a:r>
            <a:endParaRPr lang="en-US" altLang="x-none" sz="2800">
              <a:solidFill>
                <a:srgbClr val="FFFF66"/>
              </a:solidFill>
              <a:latin typeface="Palatino Linotype" charset="0"/>
              <a:ea typeface="ＭＳ Ｐゴシック" charset="-128"/>
            </a:endParaRPr>
          </a:p>
        </p:txBody>
      </p:sp>
      <p:pic>
        <p:nvPicPr>
          <p:cNvPr id="35843" name="Picture 2" descr="F:\DLE PICS\BILPAIRSLRNG.jpg">
            <a:extLst>
              <a:ext uri="{FF2B5EF4-FFF2-40B4-BE49-F238E27FC236}">
                <a16:creationId xmlns:a16="http://schemas.microsoft.com/office/drawing/2014/main" id="{1D9A1680-3230-EB42-8C7B-4B34AC9B23F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1447800"/>
            <a:ext cx="889000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Footer Placeholder 4">
            <a:extLst>
              <a:ext uri="{FF2B5EF4-FFF2-40B4-BE49-F238E27FC236}">
                <a16:creationId xmlns:a16="http://schemas.microsoft.com/office/drawing/2014/main" id="{4CA1B449-B1EA-B145-8BD3-65C89ED50F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1">
            <a:extLst>
              <a:ext uri="{FF2B5EF4-FFF2-40B4-BE49-F238E27FC236}">
                <a16:creationId xmlns:a16="http://schemas.microsoft.com/office/drawing/2014/main" id="{0A430D4A-A12A-2C4E-B431-A90D8BE10B2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8EF9F689-C1DD-F044-8BCA-1EFD2F34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lide Number Placeholder 2">
            <a:extLst>
              <a:ext uri="{FF2B5EF4-FFF2-40B4-BE49-F238E27FC236}">
                <a16:creationId xmlns:a16="http://schemas.microsoft.com/office/drawing/2014/main" id="{8FE75F80-5DF1-1747-86E3-AF53A5771F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1054243-F49D-5844-A15E-49DDC6381A7D}" type="slidenum">
              <a:rPr lang="en-US" altLang="en-US" smtClean="0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Footer Placeholder 1">
            <a:extLst>
              <a:ext uri="{FF2B5EF4-FFF2-40B4-BE49-F238E27FC236}">
                <a16:creationId xmlns:a16="http://schemas.microsoft.com/office/drawing/2014/main" id="{459235BB-5A22-7343-A8A8-33CE8784C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531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2017-Dual Language Training Institute. All Rights Reserved.</a:t>
            </a:r>
          </a:p>
        </p:txBody>
      </p:sp>
      <p:pic>
        <p:nvPicPr>
          <p:cNvPr id="51205" name="Picture 6">
            <a:extLst>
              <a:ext uri="{FF2B5EF4-FFF2-40B4-BE49-F238E27FC236}">
                <a16:creationId xmlns:a16="http://schemas.microsoft.com/office/drawing/2014/main" id="{F3ED9BE2-44BA-9F49-8C0D-FE6E6FA5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5725"/>
            <a:ext cx="2235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IMG_1665.JPG">
            <a:extLst>
              <a:ext uri="{FF2B5EF4-FFF2-40B4-BE49-F238E27FC236}">
                <a16:creationId xmlns:a16="http://schemas.microsoft.com/office/drawing/2014/main" id="{88BD7B9D-C3AC-6D44-8169-C901690A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Footer Placeholder 1">
            <a:extLst>
              <a:ext uri="{FF2B5EF4-FFF2-40B4-BE49-F238E27FC236}">
                <a16:creationId xmlns:a16="http://schemas.microsoft.com/office/drawing/2014/main" id="{304B350C-05A5-704A-9005-7D8AECF9C4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52227" name="Slide Number Placeholder 2">
            <a:extLst>
              <a:ext uri="{FF2B5EF4-FFF2-40B4-BE49-F238E27FC236}">
                <a16:creationId xmlns:a16="http://schemas.microsoft.com/office/drawing/2014/main" id="{670F0269-B0F7-E048-AFBE-785DC2B217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FEB0F4D-5FD2-354D-9580-AB1173DC4053}" type="slidenum">
              <a:rPr lang="en-US" altLang="en-US" smtClean="0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>
            <a:extLst>
              <a:ext uri="{FF2B5EF4-FFF2-40B4-BE49-F238E27FC236}">
                <a16:creationId xmlns:a16="http://schemas.microsoft.com/office/drawing/2014/main" id="{8F818FB5-60F7-BC4E-8F0D-5C8327EA01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2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5B0BAAD3-53D8-AB43-9290-4E2F112426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5999D325-33C8-6644-884E-4434927F767C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0791621B-089D-DB4B-880E-50311A929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>
            <a:extLst>
              <a:ext uri="{FF2B5EF4-FFF2-40B4-BE49-F238E27FC236}">
                <a16:creationId xmlns:a16="http://schemas.microsoft.com/office/drawing/2014/main" id="{6233E117-95C5-834C-BD81-8A06DEA39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993E4A5A-53AF-844D-85D0-36AF9CB47B2A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E4398D7-5A63-E944-AE54-F747BC2F6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848600" cy="1295400"/>
          </a:xfrm>
          <a:ln w="3810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33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Purpose of Bilingual  Education</a:t>
            </a:r>
            <a:br>
              <a:rPr lang="en-US" altLang="x-none" sz="33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Proposito</a:t>
            </a:r>
            <a:r>
              <a:rPr lang="en-US" altLang="x-none" sz="33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programas</a:t>
            </a:r>
            <a:r>
              <a:rPr lang="en-US" altLang="x-none" sz="33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endParaRPr lang="en-US" altLang="x-none" sz="2900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97CB28-9E08-3F4D-A785-405C63D0D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8610600" cy="3429000"/>
          </a:xfrm>
          <a:ln w="1905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 knowledge &amp; skills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on-grade level 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using the native language while learning the second language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Aprender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contenido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propio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nivel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 lengua materna mientras que se aprende el segundo idioma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16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Knowledge and skills in first language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transfer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to second language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Contenido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conocimientos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materna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se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transfiere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la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segunda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4580" name="TextBox 4">
            <a:extLst>
              <a:ext uri="{FF2B5EF4-FFF2-40B4-BE49-F238E27FC236}">
                <a16:creationId xmlns:a16="http://schemas.microsoft.com/office/drawing/2014/main" id="{4F3104B1-CA8F-BA4C-AE85-C6FFAED1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5814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581" name="Footer Placeholder 1">
            <a:extLst>
              <a:ext uri="{FF2B5EF4-FFF2-40B4-BE49-F238E27FC236}">
                <a16:creationId xmlns:a16="http://schemas.microsoft.com/office/drawing/2014/main" id="{5B278BFD-F87D-A344-9201-12CFC32060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 autoUpdateAnimBg="0"/>
      <p:bldP spid="1027" grpId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2">
            <a:extLst>
              <a:ext uri="{FF2B5EF4-FFF2-40B4-BE49-F238E27FC236}">
                <a16:creationId xmlns:a16="http://schemas.microsoft.com/office/drawing/2014/main" id="{38837F2D-415A-1247-99DD-02D05DDF507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55298" name="Slide Number Placeholder 3">
            <a:extLst>
              <a:ext uri="{FF2B5EF4-FFF2-40B4-BE49-F238E27FC236}">
                <a16:creationId xmlns:a16="http://schemas.microsoft.com/office/drawing/2014/main" id="{5DE91FDC-B818-EF4E-80C1-F02176751A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A7B231E-9E34-8447-B124-87F9486EC2DD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95D38068-954D-F642-8608-B36C4285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4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>
            <a:extLst>
              <a:ext uri="{FF2B5EF4-FFF2-40B4-BE49-F238E27FC236}">
                <a16:creationId xmlns:a16="http://schemas.microsoft.com/office/drawing/2014/main" id="{6DBE40B0-53EE-AC45-A93C-0A7870E2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91200"/>
            <a:ext cx="16144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Footer Placeholder 2">
            <a:extLst>
              <a:ext uri="{FF2B5EF4-FFF2-40B4-BE49-F238E27FC236}">
                <a16:creationId xmlns:a16="http://schemas.microsoft.com/office/drawing/2014/main" id="{678BD674-12C1-0640-B766-8EF9CE00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008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2017-Dual Language Training Institute. All Rights Reserved.</a:t>
            </a:r>
          </a:p>
        </p:txBody>
      </p:sp>
      <p:sp>
        <p:nvSpPr>
          <p:cNvPr id="55302" name="TextBox 7">
            <a:extLst>
              <a:ext uri="{FF2B5EF4-FFF2-40B4-BE49-F238E27FC236}">
                <a16:creationId xmlns:a16="http://schemas.microsoft.com/office/drawing/2014/main" id="{85ABB2E0-5051-FC42-858A-6344AFD1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00600"/>
            <a:ext cx="777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1st Grade Paired Work</a:t>
            </a:r>
          </a:p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Reading and Writing Across the Curriculum!</a:t>
            </a:r>
            <a:endParaRPr lang="en-US" altLang="en-US" sz="20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>
            <a:extLst>
              <a:ext uri="{FF2B5EF4-FFF2-40B4-BE49-F238E27FC236}">
                <a16:creationId xmlns:a16="http://schemas.microsoft.com/office/drawing/2014/main" id="{374B964F-2132-8B42-965B-DD76EA34E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4B115EE1-DDDC-DC4C-A6F5-94DF98608B0F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6327992-1970-1C4F-8790-BF9BF8DDE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0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Benefits of Bilingualism for </a:t>
            </a:r>
            <a:r>
              <a:rPr lang="en-US" altLang="x-none" sz="2000" u="sng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</a:t>
            </a:r>
            <a:r>
              <a:rPr lang="en-US" altLang="x-none" sz="20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Children</a:t>
            </a:r>
            <a:br>
              <a:rPr lang="en-US" altLang="x-none" sz="20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Beneficios</a:t>
            </a:r>
            <a:r>
              <a:rPr lang="en-US" altLang="x-none" sz="20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Capacitación</a:t>
            </a:r>
            <a:r>
              <a:rPr lang="en-US" altLang="x-none" sz="20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</a:t>
            </a:r>
            <a:r>
              <a:rPr lang="en-US" altLang="x-none" sz="20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Para </a:t>
            </a:r>
            <a:r>
              <a:rPr lang="en-US" altLang="x-none" sz="20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0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Los </a:t>
            </a:r>
            <a:r>
              <a:rPr lang="en-US" altLang="x-none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Niños</a:t>
            </a:r>
            <a:endParaRPr lang="en-US" altLang="x-none" sz="2000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B8589CBD-493D-D949-B353-EFB413905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9530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Parent support of children through home-school collaboration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Padres deben apoyar a su(s) hijo(s) por medio de la colaboración con la escuela</a:t>
            </a:r>
            <a:r>
              <a:rPr lang="en-US" altLang="x-none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Learning Advantages (Future Academic Success)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Ventajas de aprendizaje (Exito académico en el futuro)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Value and Respect of one</a:t>
            </a:r>
            <a:r>
              <a:rPr lang="ja-JP" altLang="en-US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’</a:t>
            </a:r>
            <a:r>
              <a:rPr lang="en-US" altLang="ja-JP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 Language and Other Languages and Cultures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Valorar y respetar el idioma y cultura de si mismo y otras idiomas y culturas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Economic Advantages (Job Opportunities, NAFTA)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Ventajas económicas (oportunidades de trabajo, NAFTA)</a:t>
            </a:r>
          </a:p>
        </p:txBody>
      </p:sp>
      <p:sp>
        <p:nvSpPr>
          <p:cNvPr id="38916" name="Footer Placeholder 1">
            <a:extLst>
              <a:ext uri="{FF2B5EF4-FFF2-40B4-BE49-F238E27FC236}">
                <a16:creationId xmlns:a16="http://schemas.microsoft.com/office/drawing/2014/main" id="{CFB4C481-E34D-EA42-B24D-5E772F2E84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animBg="1" autoUpdateAnimBg="0"/>
      <p:bldP spid="245763" grpI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4">
            <a:extLst>
              <a:ext uri="{FF2B5EF4-FFF2-40B4-BE49-F238E27FC236}">
                <a16:creationId xmlns:a16="http://schemas.microsoft.com/office/drawing/2014/main" id="{85537253-635F-4B4B-8096-5EF0536090C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6CC6378-294A-7F47-9B18-681D99188A56}" type="slidenum">
              <a:rPr lang="en-US" alt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8228D210-DB9F-3D4A-B7FF-B1C677E7294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301625"/>
            <a:ext cx="8686800" cy="896938"/>
          </a:xfrm>
          <a:ln w="381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Dual Language is for All Children!</a:t>
            </a:r>
            <a:br>
              <a:rPr lang="en-US" altLang="x-none" sz="28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28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¡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para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niños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!</a:t>
            </a:r>
            <a:endParaRPr lang="en-US" altLang="x-none" sz="2800" i="1" dirty="0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1661ADD0-6980-6C42-A935-FA387DE25D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95400"/>
            <a:ext cx="7543800" cy="1046163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marL="0" indent="0" eaLnBrk="1" hangingPunct="1">
              <a:lnSpc>
                <a:spcPct val="80000"/>
              </a:lnSpc>
              <a:buClr>
                <a:srgbClr val="FFFF66"/>
              </a:buClr>
              <a:buFont typeface="Wingdings" pitchFamily="2" charset="2"/>
              <a:buNone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Dual Language Program/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</a:t>
            </a:r>
          </a:p>
          <a:p>
            <a:pPr lvl="1" eaLnBrk="1" hangingPunct="1">
              <a:lnSpc>
                <a:spcPct val="80000"/>
              </a:lnSpc>
              <a:buClr>
                <a:srgbClr val="FFFF66"/>
              </a:buClr>
              <a:buFont typeface="Wingdings" charset="2"/>
              <a:buChar char="q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 students learn in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two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languages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buClr>
                <a:srgbClr val="FFFF66"/>
              </a:buClr>
              <a:buFont typeface="Wingdings" charset="2"/>
              <a:buChar char="q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estudiantes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apreden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idiomas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20C8D164-E49F-5140-BEB8-4EE09F96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362200"/>
            <a:ext cx="73152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Footer Placeholder 6">
            <a:extLst>
              <a:ext uri="{FF2B5EF4-FFF2-40B4-BE49-F238E27FC236}">
                <a16:creationId xmlns:a16="http://schemas.microsoft.com/office/drawing/2014/main" id="{6043C19C-83DC-0A4B-8EF3-32202C5F19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25606" name="Slide Number Placeholder 1">
            <a:extLst>
              <a:ext uri="{FF2B5EF4-FFF2-40B4-BE49-F238E27FC236}">
                <a16:creationId xmlns:a16="http://schemas.microsoft.com/office/drawing/2014/main" id="{EA27C543-A674-6F4D-A281-EF4DAF0B9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98FE92-90DA-6044-8562-8FBCFEB315D9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4" grpId="0" animBg="1"/>
      <p:bldP spid="39219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2">
            <a:extLst>
              <a:ext uri="{FF2B5EF4-FFF2-40B4-BE49-F238E27FC236}">
                <a16:creationId xmlns:a16="http://schemas.microsoft.com/office/drawing/2014/main" id="{D46673C5-19CC-2948-906A-B883BB44252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676400" y="6324600"/>
            <a:ext cx="5257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528F0D4-8F22-4E4A-89F4-D27C1937C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655078"/>
              </p:ext>
            </p:extLst>
          </p:nvPr>
        </p:nvGraphicFramePr>
        <p:xfrm>
          <a:off x="76200" y="952500"/>
          <a:ext cx="9144000" cy="570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1" name="Line 4">
            <a:extLst>
              <a:ext uri="{FF2B5EF4-FFF2-40B4-BE49-F238E27FC236}">
                <a16:creationId xmlns:a16="http://schemas.microsoft.com/office/drawing/2014/main" id="{C4A33D1F-700B-AF4C-9BFB-A184B62DA4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2667000"/>
            <a:ext cx="46482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74E637B3-2429-D64C-A43B-695693BB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4413"/>
            <a:ext cx="22098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>
                <a:solidFill>
                  <a:srgbClr val="FFFFFF"/>
                </a:solidFill>
                <a:latin typeface="Palatino Linotype" panose="02040502050505030304" pitchFamily="18" charset="0"/>
              </a:rPr>
              <a:t>(Thomas &amp; Collier, 2002)</a:t>
            </a:r>
          </a:p>
        </p:txBody>
      </p:sp>
      <p:sp>
        <p:nvSpPr>
          <p:cNvPr id="27653" name="Text Box 11">
            <a:extLst>
              <a:ext uri="{FF2B5EF4-FFF2-40B4-BE49-F238E27FC236}">
                <a16:creationId xmlns:a16="http://schemas.microsoft.com/office/drawing/2014/main" id="{38DD376C-442A-5741-B0D2-9D72059F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262063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u="sng">
                <a:latin typeface="Times New Roman" panose="02020603050405020304" pitchFamily="18" charset="0"/>
              </a:rPr>
              <a:t>Dual Language/</a:t>
            </a:r>
            <a:r>
              <a:rPr lang="en-US" altLang="en-US" sz="1200" b="1" i="1" u="sng">
                <a:solidFill>
                  <a:srgbClr val="FFFF00"/>
                </a:solidFill>
                <a:latin typeface="Times New Roman" panose="02020603050405020304" pitchFamily="18" charset="0"/>
              </a:rPr>
              <a:t>Lenguaje Dual</a:t>
            </a:r>
          </a:p>
        </p:txBody>
      </p:sp>
      <p:sp>
        <p:nvSpPr>
          <p:cNvPr id="27654" name="Text Box 12">
            <a:extLst>
              <a:ext uri="{FF2B5EF4-FFF2-40B4-BE49-F238E27FC236}">
                <a16:creationId xmlns:a16="http://schemas.microsoft.com/office/drawing/2014/main" id="{BF0B7B68-EC3F-8940-BA76-316355D7D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050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27655" name="Text Box 13">
            <a:extLst>
              <a:ext uri="{FF2B5EF4-FFF2-40B4-BE49-F238E27FC236}">
                <a16:creationId xmlns:a16="http://schemas.microsoft.com/office/drawing/2014/main" id="{1E9B0245-1CDA-B148-B4F6-82C3BD123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7656" name="Text Box 14">
            <a:extLst>
              <a:ext uri="{FF2B5EF4-FFF2-40B4-BE49-F238E27FC236}">
                <a16:creationId xmlns:a16="http://schemas.microsoft.com/office/drawing/2014/main" id="{7F662BE2-3140-8445-B89A-4AE61B82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1242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3</a:t>
            </a:r>
          </a:p>
        </p:txBody>
      </p:sp>
      <p:sp>
        <p:nvSpPr>
          <p:cNvPr id="27657" name="Text Box 15">
            <a:extLst>
              <a:ext uri="{FF2B5EF4-FFF2-40B4-BE49-F238E27FC236}">
                <a16:creationId xmlns:a16="http://schemas.microsoft.com/office/drawing/2014/main" id="{F9787EA6-2B85-FA4D-81E9-9D18B961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4290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4</a:t>
            </a:r>
          </a:p>
        </p:txBody>
      </p:sp>
      <p:sp>
        <p:nvSpPr>
          <p:cNvPr id="27658" name="Text Box 16">
            <a:extLst>
              <a:ext uri="{FF2B5EF4-FFF2-40B4-BE49-F238E27FC236}">
                <a16:creationId xmlns:a16="http://schemas.microsoft.com/office/drawing/2014/main" id="{4D9631B2-C2C3-2A48-BB20-D8AD30804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581400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latin typeface="Palatino Linotype" panose="02040502050505030304" pitchFamily="18" charset="0"/>
              </a:rPr>
              <a:t>5</a:t>
            </a:r>
          </a:p>
        </p:txBody>
      </p:sp>
      <p:sp>
        <p:nvSpPr>
          <p:cNvPr id="27659" name="Text Box 17">
            <a:extLst>
              <a:ext uri="{FF2B5EF4-FFF2-40B4-BE49-F238E27FC236}">
                <a16:creationId xmlns:a16="http://schemas.microsoft.com/office/drawing/2014/main" id="{C43A095E-6589-E248-B1C3-02B14B965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021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6</a:t>
            </a:r>
          </a:p>
        </p:txBody>
      </p:sp>
      <p:sp>
        <p:nvSpPr>
          <p:cNvPr id="27660" name="Slide Number Placeholder 3">
            <a:extLst>
              <a:ext uri="{FF2B5EF4-FFF2-40B4-BE49-F238E27FC236}">
                <a16:creationId xmlns:a16="http://schemas.microsoft.com/office/drawing/2014/main" id="{46B56AEB-C795-0541-91AC-81E5E5BDA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7C1EA7-A306-CA45-B39B-6FD773B68624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7661" name="Rectangle 2">
            <a:extLst>
              <a:ext uri="{FF2B5EF4-FFF2-40B4-BE49-F238E27FC236}">
                <a16:creationId xmlns:a16="http://schemas.microsoft.com/office/drawing/2014/main" id="{A0A60645-6D71-B647-B95A-47FBECD6D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 w="38100">
            <a:solidFill>
              <a:srgbClr val="B925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National Research - Models for Educating Spanish Dominant Students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Investigación Nacional: Modelos para Educar Estudiantes de Habla Español</a:t>
            </a:r>
          </a:p>
        </p:txBody>
      </p:sp>
      <p:sp>
        <p:nvSpPr>
          <p:cNvPr id="27662" name="Text Box 7">
            <a:extLst>
              <a:ext uri="{FF2B5EF4-FFF2-40B4-BE49-F238E27FC236}">
                <a16:creationId xmlns:a16="http://schemas.microsoft.com/office/drawing/2014/main" id="{818ADC33-BAC5-8D40-AD16-931C8ED5F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6680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(English Reading -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Lectura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en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s-ES_tradnl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inglés</a:t>
            </a:r>
            <a:r>
              <a:rPr lang="en-US" altLang="en-US" sz="2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5">
            <a:extLst>
              <a:ext uri="{FF2B5EF4-FFF2-40B4-BE49-F238E27FC236}">
                <a16:creationId xmlns:a16="http://schemas.microsoft.com/office/drawing/2014/main" id="{3A8E342E-4F39-E74D-8A67-38C428EA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432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Palatino Linotype" panose="02040502050505030304" pitchFamily="18" charset="0"/>
              </a:rPr>
              <a:t>Average reading score of native </a:t>
            </a:r>
            <a:r>
              <a:rPr lang="en-US" altLang="en-US" sz="1400" u="sng" dirty="0">
                <a:latin typeface="Palatino Linotype" panose="02040502050505030304" pitchFamily="18" charset="0"/>
              </a:rPr>
              <a:t>English</a:t>
            </a:r>
            <a:r>
              <a:rPr lang="en-US" altLang="en-US" sz="1400" dirty="0">
                <a:latin typeface="Palatino Linotype" panose="02040502050505030304" pitchFamily="18" charset="0"/>
              </a:rPr>
              <a:t> speakers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El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promedio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de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lectura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para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estudiantes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de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habla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es-ES_tradnl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inglés</a:t>
            </a:r>
            <a:endParaRPr lang="en-US" altLang="en-US" sz="1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664" name="Text Box 9">
            <a:extLst>
              <a:ext uri="{FF2B5EF4-FFF2-40B4-BE49-F238E27FC236}">
                <a16:creationId xmlns:a16="http://schemas.microsoft.com/office/drawing/2014/main" id="{100F1592-D2C6-D546-8A55-8E3ABA0D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19800"/>
            <a:ext cx="51054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Program Implementation through 5th Grade only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Programa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implementado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solamente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de K-5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grado</a:t>
            </a:r>
            <a:endParaRPr lang="en-US" altLang="en-US" sz="1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65" name="Text Box 11">
            <a:extLst>
              <a:ext uri="{FF2B5EF4-FFF2-40B4-BE49-F238E27FC236}">
                <a16:creationId xmlns:a16="http://schemas.microsoft.com/office/drawing/2014/main" id="{6CBA28C7-9FCD-7F41-B2DC-4DE57CE4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193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u="sng">
                <a:latin typeface="Times New Roman" panose="02020603050405020304" pitchFamily="18" charset="0"/>
              </a:rPr>
              <a:t>Bilingual Programs/</a:t>
            </a:r>
            <a:r>
              <a:rPr lang="en-US" altLang="en-US" sz="1200" b="1" i="1" u="sng">
                <a:solidFill>
                  <a:srgbClr val="FFFF00"/>
                </a:solidFill>
                <a:latin typeface="Times New Roman" panose="02020603050405020304" pitchFamily="18" charset="0"/>
              </a:rPr>
              <a:t>Programas Bilingues</a:t>
            </a:r>
          </a:p>
        </p:txBody>
      </p:sp>
      <p:sp>
        <p:nvSpPr>
          <p:cNvPr id="27666" name="Text Box 12">
            <a:extLst>
              <a:ext uri="{FF2B5EF4-FFF2-40B4-BE49-F238E27FC236}">
                <a16:creationId xmlns:a16="http://schemas.microsoft.com/office/drawing/2014/main" id="{3A9C3098-94DE-DB4F-90DE-81B1B42BB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5525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667" name="Text Box 13">
            <a:extLst>
              <a:ext uri="{FF2B5EF4-FFF2-40B4-BE49-F238E27FC236}">
                <a16:creationId xmlns:a16="http://schemas.microsoft.com/office/drawing/2014/main" id="{7C10F77A-C272-F84F-A0BB-989BCACCA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383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7668" name="Text Box 14">
            <a:extLst>
              <a:ext uri="{FF2B5EF4-FFF2-40B4-BE49-F238E27FC236}">
                <a16:creationId xmlns:a16="http://schemas.microsoft.com/office/drawing/2014/main" id="{7F7BBD60-722E-2045-8321-63EA6437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000375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7669" name="Text Box 15">
            <a:extLst>
              <a:ext uri="{FF2B5EF4-FFF2-40B4-BE49-F238E27FC236}">
                <a16:creationId xmlns:a16="http://schemas.microsoft.com/office/drawing/2014/main" id="{3CA20104-BCAB-1047-B545-E0EBCA79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6861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7670" name="Text Box 16">
            <a:extLst>
              <a:ext uri="{FF2B5EF4-FFF2-40B4-BE49-F238E27FC236}">
                <a16:creationId xmlns:a16="http://schemas.microsoft.com/office/drawing/2014/main" id="{59F91FB6-C940-1F4B-A5D6-C33EBF004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394200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7671" name="Text Box 17">
            <a:extLst>
              <a:ext uri="{FF2B5EF4-FFF2-40B4-BE49-F238E27FC236}">
                <a16:creationId xmlns:a16="http://schemas.microsoft.com/office/drawing/2014/main" id="{44174A82-3224-9C4D-896B-6511A9C4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339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7672" name="Text Box 17">
            <a:extLst>
              <a:ext uri="{FF2B5EF4-FFF2-40B4-BE49-F238E27FC236}">
                <a16:creationId xmlns:a16="http://schemas.microsoft.com/office/drawing/2014/main" id="{7F6EA1B6-5726-A844-9AAE-EF93D1476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295775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7</a:t>
            </a:r>
          </a:p>
        </p:txBody>
      </p:sp>
      <p:sp>
        <p:nvSpPr>
          <p:cNvPr id="27673" name="Text Box 17">
            <a:extLst>
              <a:ext uri="{FF2B5EF4-FFF2-40B4-BE49-F238E27FC236}">
                <a16:creationId xmlns:a16="http://schemas.microsoft.com/office/drawing/2014/main" id="{86C1CC0A-AEF7-034F-94D9-A7CA8839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8197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 animBg="0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0F725AF8-A172-2F4D-82E1-D0FACD0AF8FD}"/>
              </a:ext>
            </a:extLst>
          </p:cNvPr>
          <p:cNvSpPr txBox="1">
            <a:spLocks noGrp="1"/>
          </p:cNvSpPr>
          <p:nvPr/>
        </p:nvSpPr>
        <p:spPr bwMode="auto">
          <a:xfrm>
            <a:off x="3429000" y="6400800"/>
            <a:ext cx="228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63411B00-1511-264C-9967-5C1B6F187982}" type="slidenum">
              <a:rPr lang="en-US" altLang="en-US" sz="1400"/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99868BC-18A5-9543-A32A-2EAE0A1289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3400"/>
            <a:ext cx="8534400" cy="1295400"/>
          </a:xfrm>
          <a:ln w="3810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33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Purpose of Dual Language Program</a:t>
            </a:r>
            <a:br>
              <a:rPr lang="en-US" altLang="x-none" sz="33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Proposito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de </a:t>
            </a: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Programas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de </a:t>
            </a: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Lenguaje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Dual </a:t>
            </a:r>
            <a:endParaRPr lang="en-US" altLang="x-none" sz="2900" i="1" dirty="0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79C82F-91DA-0340-8B5B-B6E53D524F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3886200"/>
          </a:xfrm>
          <a:ln w="19050">
            <a:solidFill>
              <a:srgbClr val="CC3300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 number one predictor for long-term academic achievement in English is the </a:t>
            </a:r>
            <a:r>
              <a:rPr lang="en-US" altLang="x-none" sz="2800" b="1" i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extent</a:t>
            </a: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and </a:t>
            </a:r>
            <a:r>
              <a:rPr lang="en-US" altLang="x-none" sz="2800" b="1" i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quality</a:t>
            </a: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of L1 schooling found in dual language programs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altLang="x-none" sz="28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Para el logro académico a largo plazo en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inglés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se debe a la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cantidad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calidad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instrucción en español que se encuentra en programas de lenguaje dual</a:t>
            </a: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16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16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(Thomas &amp; Collier, 2002)</a:t>
            </a:r>
            <a:endParaRPr lang="en-US" altLang="x-none" sz="1600" b="1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9700" name="Footer Placeholder 1">
            <a:extLst>
              <a:ext uri="{FF2B5EF4-FFF2-40B4-BE49-F238E27FC236}">
                <a16:creationId xmlns:a16="http://schemas.microsoft.com/office/drawing/2014/main" id="{915262B6-89A8-CA4D-9075-290814A3FB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29701" name="Slide Number Placeholder 2">
            <a:extLst>
              <a:ext uri="{FF2B5EF4-FFF2-40B4-BE49-F238E27FC236}">
                <a16:creationId xmlns:a16="http://schemas.microsoft.com/office/drawing/2014/main" id="{037F3F78-DCAD-1A4B-9AAE-669FA8320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020AC3-6DAE-1847-8136-86F5266BA436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 autoUpdateAnimBg="0"/>
      <p:bldP spid="1027" grpId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1">
            <a:extLst>
              <a:ext uri="{FF2B5EF4-FFF2-40B4-BE49-F238E27FC236}">
                <a16:creationId xmlns:a16="http://schemas.microsoft.com/office/drawing/2014/main" id="{08358718-4142-F040-9110-F599734D34B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828800" y="6248400"/>
            <a:ext cx="5562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  <p:sp>
        <p:nvSpPr>
          <p:cNvPr id="41986" name="Slide Number Placeholder 2">
            <a:extLst>
              <a:ext uri="{FF2B5EF4-FFF2-40B4-BE49-F238E27FC236}">
                <a16:creationId xmlns:a16="http://schemas.microsoft.com/office/drawing/2014/main" id="{4BED0403-2FBD-9E46-8382-53BECB4F4C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DA16C9E-E98F-504B-8F74-FEC45E4832AF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E8AF3B3D-B021-F44B-A372-CBED2E50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>
            <a:extLst>
              <a:ext uri="{FF2B5EF4-FFF2-40B4-BE49-F238E27FC236}">
                <a16:creationId xmlns:a16="http://schemas.microsoft.com/office/drawing/2014/main" id="{643286E8-9C94-6B40-9DAB-C486CE43F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A16F814E-AA3F-3147-BE58-541016186275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2527B-F7E0-CF45-BC78-A091D509B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6463" y="533400"/>
            <a:ext cx="7323137" cy="457200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40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Instructional Program</a:t>
            </a:r>
            <a:r>
              <a:rPr lang="es-ES_tradnl" altLang="x-none" sz="2400" i="1">
                <a:solidFill>
                  <a:srgbClr val="0002DA"/>
                </a:solidFill>
                <a:latin typeface="Palatino Linotype" charset="0"/>
                <a:ea typeface="ＭＳ Ｐゴシック" charset="-128"/>
              </a:rPr>
              <a:t> </a:t>
            </a:r>
            <a:r>
              <a:rPr lang="es-ES_tradnl" altLang="x-none" sz="2400" i="1">
                <a:solidFill>
                  <a:schemeClr val="hlink"/>
                </a:solidFill>
                <a:latin typeface="Palatino Linotype" charset="0"/>
                <a:ea typeface="ＭＳ Ｐゴシック" charset="-128"/>
              </a:rPr>
              <a:t>-</a:t>
            </a:r>
            <a:r>
              <a:rPr lang="es-ES_tradnl" altLang="x-none" sz="2400" i="1">
                <a:solidFill>
                  <a:srgbClr val="0002DA"/>
                </a:solidFill>
                <a:latin typeface="Palatino Linotype" charset="0"/>
                <a:ea typeface="ＭＳ Ｐゴシック" charset="-128"/>
              </a:rPr>
              <a:t> </a:t>
            </a:r>
            <a:r>
              <a:rPr lang="es-ES_tradnl" altLang="x-none" sz="2400" i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Programa Instrucciónal</a:t>
            </a:r>
            <a:endParaRPr lang="en-US" altLang="x-none" sz="2400" i="1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</p:txBody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0ECDDC6E-5D91-EA4B-92CB-9BCC05673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49530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During PK-1st grade, students learn language arts in their native language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	</a:t>
            </a:r>
            <a:r>
              <a:rPr lang="es-ES_tradnl" altLang="x-none" sz="2400" b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Durante PK-1°, los estudiantes aprenden artes de lenguaje en su lengua materna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Second-fifth grade, students learn language arts in English </a:t>
            </a:r>
            <a:r>
              <a:rPr lang="es-ES_tradnl" altLang="x-none" sz="2400" b="1" u="sng">
                <a:latin typeface="Palatino Linotype" charset="0"/>
                <a:ea typeface="ＭＳ Ｐゴシック" charset="-128"/>
              </a:rPr>
              <a:t>and</a:t>
            </a:r>
            <a:r>
              <a:rPr lang="es-ES_tradnl" altLang="x-none" sz="2400" b="1">
                <a:latin typeface="Palatino Linotype" charset="0"/>
                <a:ea typeface="ＭＳ Ｐゴシック" charset="-128"/>
              </a:rPr>
              <a:t> Spanish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	</a:t>
            </a:r>
            <a:r>
              <a:rPr lang="es-ES_tradnl" altLang="x-none" sz="2400" b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De segundo a quinto grado, los estudiantes aprenden artes de lenguaje en inglés y en español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All students learn mathematics in English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	</a:t>
            </a:r>
            <a:r>
              <a:rPr lang="es-ES_tradnl" altLang="x-none" sz="2400" b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Todos los estudiantes aprenden matemáticas en inglés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All students learn science &amp; social studies in Spanish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>
                <a:latin typeface="Palatino Linotype" charset="0"/>
                <a:ea typeface="ＭＳ Ｐゴシック" charset="-128"/>
              </a:rPr>
              <a:t>	</a:t>
            </a:r>
            <a:r>
              <a:rPr lang="es-ES_tradnl" altLang="x-none" sz="2400" b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Todos los estudiantes aprenden ciencias y estudios sociales en español</a:t>
            </a:r>
          </a:p>
        </p:txBody>
      </p:sp>
      <p:sp>
        <p:nvSpPr>
          <p:cNvPr id="30724" name="Footer Placeholder 1">
            <a:extLst>
              <a:ext uri="{FF2B5EF4-FFF2-40B4-BE49-F238E27FC236}">
                <a16:creationId xmlns:a16="http://schemas.microsoft.com/office/drawing/2014/main" id="{7D224FD0-4EFA-424D-BA06-6EFC656E6A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>
            <a:extLst>
              <a:ext uri="{FF2B5EF4-FFF2-40B4-BE49-F238E27FC236}">
                <a16:creationId xmlns:a16="http://schemas.microsoft.com/office/drawing/2014/main" id="{B6E532D1-3FB9-9643-810C-252DB9D00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AAF4A648-305B-554A-A8B1-AD6E29696D57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4D2B7C6-3464-E84E-BAB9-FA29B81AB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533400"/>
            <a:ext cx="7856537" cy="503238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Instructional Program</a:t>
            </a:r>
            <a:r>
              <a:rPr lang="es-ES_tradnl" altLang="x-none" sz="2800" i="1">
                <a:solidFill>
                  <a:srgbClr val="0002DA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i="1">
                <a:solidFill>
                  <a:schemeClr val="hlin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</a:t>
            </a:r>
            <a:r>
              <a:rPr lang="es-ES_tradnl" altLang="x-none" sz="2800" i="1">
                <a:solidFill>
                  <a:srgbClr val="0002DA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i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 Instrucciónal</a:t>
            </a:r>
            <a:endParaRPr lang="en-US" altLang="x-none" sz="2800" i="1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BB80B9CB-0BAC-F443-8BA4-4FA52551B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49530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s-ES_tradnl" altLang="x-none" sz="5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not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remedial,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but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enrichment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&amp;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challenging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additive</a:t>
            </a:r>
            <a:endParaRPr lang="es-ES_tradnl" altLang="x-none" sz="22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Este programa no es basado en remedios, es </a:t>
            </a:r>
            <a:r>
              <a:rPr lang="es-ES_tradnl" altLang="x-none" sz="22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enriquecimiento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retos, aumentativos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Enrichment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instruction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challenges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with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high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expectations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like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gifted</a:t>
            </a:r>
            <a:r>
              <a:rPr lang="es-ES_tradnl" altLang="x-none" sz="22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&amp;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talented</a:t>
            </a:r>
            <a:r>
              <a:rPr lang="es-ES_tradnl" altLang="x-none" sz="22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endParaRPr lang="es-ES_tradnl" altLang="x-none" sz="2200" b="1" u="sng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 instrucción va a retar a todos los estudiantes con </a:t>
            </a:r>
            <a:r>
              <a:rPr lang="es-ES_tradnl" altLang="x-none" sz="22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expectativas altas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como para niños dotados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content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together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(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bilingual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pairs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/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groups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Estudiantes aprenden el contenido juntos (pares </a:t>
            </a:r>
            <a:r>
              <a:rPr lang="en-US" altLang="x-none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r>
              <a:rPr lang="en-US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 grupos </a:t>
            </a:r>
            <a:r>
              <a:rPr lang="en-US" altLang="x-none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Content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not</a:t>
            </a:r>
            <a:r>
              <a:rPr lang="es-ES_tradnl" altLang="x-none" sz="22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repeated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in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both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languages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;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taught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in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one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</a:t>
            </a: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2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only</a:t>
            </a:r>
            <a:endParaRPr lang="es-ES_tradnl" altLang="x-none" sz="22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El contenido </a:t>
            </a:r>
            <a:r>
              <a:rPr lang="es-ES_tradnl" altLang="x-none" sz="22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no se repite</a:t>
            </a:r>
            <a:r>
              <a:rPr lang="es-ES_tradnl" altLang="x-none" sz="22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en los dos idiomas; se enseña en un solo idioma</a:t>
            </a:r>
            <a:endParaRPr lang="en-US" altLang="x-none" sz="2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31748" name="Footer Placeholder 1">
            <a:extLst>
              <a:ext uri="{FF2B5EF4-FFF2-40B4-BE49-F238E27FC236}">
                <a16:creationId xmlns:a16="http://schemas.microsoft.com/office/drawing/2014/main" id="{E12466AF-E7D7-C24A-BA06-1611D03960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3">
            <a:extLst>
              <a:ext uri="{FF2B5EF4-FFF2-40B4-BE49-F238E27FC236}">
                <a16:creationId xmlns:a16="http://schemas.microsoft.com/office/drawing/2014/main" id="{3497295B-DDA2-3D42-A94E-75D50AFD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267200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Most widely implemented DL program in the country!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¡El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 mas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implementado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el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país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Implemented in 144 school districts across 11 states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Implementado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144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distritos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escolares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11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estados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Approximately 2 million students have been served through  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G &amp; G DLE Program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over last 22 years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Aproximadamente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2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millones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estudiantes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se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han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servido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con 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 &amp; G </a:t>
            </a:r>
            <a:r>
              <a:rPr lang="en-US" sz="24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4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ultimos</a:t>
            </a:r>
            <a:r>
              <a:rPr lang="en-US" sz="24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22 </a:t>
            </a:r>
            <a:r>
              <a:rPr lang="en-US" sz="24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años</a:t>
            </a:r>
            <a:endParaRPr lang="en-US" sz="24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Over 1.2 million students have been served through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G &amp; G DLE Program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over last 10 years</a:t>
            </a:r>
          </a:p>
        </p:txBody>
      </p:sp>
      <p:sp>
        <p:nvSpPr>
          <p:cNvPr id="44034" name="Slide Number Placeholder 2">
            <a:extLst>
              <a:ext uri="{FF2B5EF4-FFF2-40B4-BE49-F238E27FC236}">
                <a16:creationId xmlns:a16="http://schemas.microsoft.com/office/drawing/2014/main" id="{B234B92A-8DBB-8C40-AF1C-F714079C2E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D9D2B9D-B20F-BA48-ABE2-55A08E5EEEAD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CA12F39B-4AAA-3D4E-B9C2-6583D5E484EB}"/>
              </a:ext>
            </a:extLst>
          </p:cNvPr>
          <p:cNvSpPr txBox="1">
            <a:spLocks/>
          </p:cNvSpPr>
          <p:nvPr/>
        </p:nvSpPr>
        <p:spPr bwMode="auto">
          <a:xfrm>
            <a:off x="457200" y="563563"/>
            <a:ext cx="8305800" cy="10366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400" i="1" kern="0" dirty="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 of Gómez &amp; Gómez DLE Program</a:t>
            </a:r>
          </a:p>
          <a:p>
            <a:pPr>
              <a:defRPr/>
            </a:pP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Impacto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del Gómez &amp; Gómez </a:t>
            </a: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Programa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Dual</a:t>
            </a:r>
          </a:p>
        </p:txBody>
      </p:sp>
      <p:sp>
        <p:nvSpPr>
          <p:cNvPr id="44036" name="Footer Placeholder 1">
            <a:extLst>
              <a:ext uri="{FF2B5EF4-FFF2-40B4-BE49-F238E27FC236}">
                <a16:creationId xmlns:a16="http://schemas.microsoft.com/office/drawing/2014/main" id="{65958FB3-E89D-4D41-8857-5FB29CB1D4D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2018-Dual Language Training Institute. All Rights Reserved.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07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8169</TotalTime>
  <Pages>19</Pages>
  <Words>807</Words>
  <Application>Microsoft Macintosh PowerPoint</Application>
  <PresentationFormat>Letter Paper (8.5x11 in)</PresentationFormat>
  <Paragraphs>152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Garamond</vt:lpstr>
      <vt:lpstr>Palatino Linotype</vt:lpstr>
      <vt:lpstr>Times New Roman</vt:lpstr>
      <vt:lpstr>Times New Roman Bold Italic</vt:lpstr>
      <vt:lpstr>Wingdings</vt:lpstr>
      <vt:lpstr>Stream</vt:lpstr>
      <vt:lpstr>Gómez &amp; Gómez Dual Language Program Gómez &amp; Gómez Programa de Lenguaje Dual</vt:lpstr>
      <vt:lpstr>Purpose of Bilingual  Education Proposito de programas bilingües</vt:lpstr>
      <vt:lpstr>Dual Language is for All Children! ¡Programa de Lenguaje Dual es para todos los niños!</vt:lpstr>
      <vt:lpstr>PowerPoint Presentation</vt:lpstr>
      <vt:lpstr>Purpose of Dual Language Program Proposito de Programas de Lenguaje Dual </vt:lpstr>
      <vt:lpstr>PowerPoint Presentation</vt:lpstr>
      <vt:lpstr>Instructional Program - Programa Instrucciónal</vt:lpstr>
      <vt:lpstr>Instructional Program - Programa Instrucciónal</vt:lpstr>
      <vt:lpstr>PowerPoint Presentation</vt:lpstr>
      <vt:lpstr>PowerPoint Presentation</vt:lpstr>
      <vt:lpstr>Elements of Gómez &amp; Gómez Dual Language Enrichment Classroom **Classroom Labels**</vt:lpstr>
      <vt:lpstr>PowerPoint Presentation</vt:lpstr>
      <vt:lpstr>PowerPoint Presentation</vt:lpstr>
      <vt:lpstr>PowerPoint Presentation</vt:lpstr>
      <vt:lpstr>PowerPoint Presentation</vt:lpstr>
      <vt:lpstr>Gómez &amp; Gómez DLE Classroom  Bilingual Pairs – Pares Bilingües </vt:lpstr>
      <vt:lpstr>PowerPoint Presentation</vt:lpstr>
      <vt:lpstr>PowerPoint Presentation</vt:lpstr>
      <vt:lpstr>PowerPoint Presentation</vt:lpstr>
      <vt:lpstr>PowerPoint Presentation</vt:lpstr>
      <vt:lpstr>Benefits of Bilingualism for All Children Beneficios de Capacitación Bilingüe Para Todos Los Niños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Bilingual Education</dc:title>
  <dc:subject/>
  <dc:creator>Mrs. Gracie V. Perez</dc:creator>
  <cp:keywords/>
  <dc:description/>
  <cp:lastModifiedBy>Microsoft Office User</cp:lastModifiedBy>
  <cp:revision>1207</cp:revision>
  <cp:lastPrinted>2003-05-12T03:14:25Z</cp:lastPrinted>
  <dcterms:created xsi:type="dcterms:W3CDTF">2011-05-18T03:58:37Z</dcterms:created>
  <dcterms:modified xsi:type="dcterms:W3CDTF">2019-01-14T21:59:04Z</dcterms:modified>
</cp:coreProperties>
</file>